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660"/>
  </p:normalViewPr>
  <p:slideViewPr>
    <p:cSldViewPr snapToGrid="0">
      <p:cViewPr varScale="1">
        <p:scale>
          <a:sx n="78" d="100"/>
          <a:sy n="78" d="100"/>
        </p:scale>
        <p:origin x="5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CC4D4-7C0E-4A51-9777-4343468287C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162795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CC4D4-7C0E-4A51-9777-4343468287C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276409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CC4D4-7C0E-4A51-9777-4343468287C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247790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CC4D4-7C0E-4A51-9777-4343468287C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351823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CC4D4-7C0E-4A51-9777-4343468287C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104929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CC4D4-7C0E-4A51-9777-4343468287C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136858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CC4D4-7C0E-4A51-9777-4343468287CB}"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97470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CC4D4-7C0E-4A51-9777-4343468287CB}"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233603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CC4D4-7C0E-4A51-9777-4343468287CB}"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343635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CC4D4-7C0E-4A51-9777-4343468287C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312482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CC4D4-7C0E-4A51-9777-4343468287C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4DB64-F983-4C24-A58C-0BF9CF33F1C5}" type="slidenum">
              <a:rPr lang="en-US" smtClean="0"/>
              <a:t>‹#›</a:t>
            </a:fld>
            <a:endParaRPr lang="en-US"/>
          </a:p>
        </p:txBody>
      </p:sp>
    </p:spTree>
    <p:extLst>
      <p:ext uri="{BB962C8B-B14F-4D97-AF65-F5344CB8AC3E}">
        <p14:creationId xmlns:p14="http://schemas.microsoft.com/office/powerpoint/2010/main" val="246799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CC4D4-7C0E-4A51-9777-4343468287CB}"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4DB64-F983-4C24-A58C-0BF9CF33F1C5}" type="slidenum">
              <a:rPr lang="en-US" smtClean="0"/>
              <a:t>‹#›</a:t>
            </a:fld>
            <a:endParaRPr lang="en-US"/>
          </a:p>
        </p:txBody>
      </p:sp>
    </p:spTree>
    <p:extLst>
      <p:ext uri="{BB962C8B-B14F-4D97-AF65-F5344CB8AC3E}">
        <p14:creationId xmlns:p14="http://schemas.microsoft.com/office/powerpoint/2010/main" val="289836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ubmed/?term=Liu%20P%5bAuthor%5d&amp;cauthor=true&amp;cauthor_uid=28816947" TargetMode="External"/><Relationship Id="rId2" Type="http://schemas.openxmlformats.org/officeDocument/2006/relationships/hyperlink" Target="https://www.ncbi.nlm.nih.gov/pubmed/?term=Ma%20Z%5bAuthor%5d&amp;cauthor=true&amp;cauthor_uid=28816947" TargetMode="External"/><Relationship Id="rId1" Type="http://schemas.openxmlformats.org/officeDocument/2006/relationships/slideLayout" Target="../slideLayouts/slideLayout2.xml"/><Relationship Id="rId5" Type="http://schemas.openxmlformats.org/officeDocument/2006/relationships/hyperlink" Target="https://professionallyintegrated.com/diagnosis/curve-loss/modic-changes-and-loss-of-curve/" TargetMode="External"/><Relationship Id="rId4" Type="http://schemas.openxmlformats.org/officeDocument/2006/relationships/hyperlink" Target="https://www.ncbi.nlm.nih.gov/pmc/articles/PMC557168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rofessionallyintegrate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rofessionallyintegrated.com/category/diagnosis/face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rofessionallyintegrated.com/diagnosis/instability/ligament-injury-healing-treatment-and-imag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rofessionallyintegrated.com/diagnosis/instability/dmx-loss-of-curve-and-instabilit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Advocates 2019</a:t>
            </a:r>
            <a:br>
              <a:rPr lang="en-US" dirty="0" smtClean="0"/>
            </a:br>
            <a:r>
              <a:rPr lang="en-US" dirty="0" smtClean="0"/>
              <a:t>Professionallyintegrated.com</a:t>
            </a:r>
            <a:endParaRPr lang="en-US" dirty="0"/>
          </a:p>
        </p:txBody>
      </p:sp>
      <p:sp>
        <p:nvSpPr>
          <p:cNvPr id="3" name="Subtitle 2"/>
          <p:cNvSpPr>
            <a:spLocks noGrp="1"/>
          </p:cNvSpPr>
          <p:nvPr>
            <p:ph type="subTitle" idx="1"/>
          </p:nvPr>
        </p:nvSpPr>
        <p:spPr>
          <a:xfrm>
            <a:off x="1931773" y="3509963"/>
            <a:ext cx="9144000" cy="1655762"/>
          </a:xfrm>
        </p:spPr>
        <p:txBody>
          <a:bodyPr/>
          <a:lstStyle/>
          <a:p>
            <a:r>
              <a:rPr lang="en-US" dirty="0" smtClean="0"/>
              <a:t>Dr. Evan Katz DC</a:t>
            </a:r>
            <a:endParaRPr lang="en-US" dirty="0"/>
          </a:p>
        </p:txBody>
      </p:sp>
    </p:spTree>
    <p:extLst>
      <p:ext uri="{BB962C8B-B14F-4D97-AF65-F5344CB8AC3E}">
        <p14:creationId xmlns:p14="http://schemas.microsoft.com/office/powerpoint/2010/main" val="233534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Normal lordosis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2595" y="1825625"/>
            <a:ext cx="3066810" cy="4351338"/>
          </a:xfrm>
        </p:spPr>
      </p:pic>
    </p:spTree>
    <p:extLst>
      <p:ext uri="{BB962C8B-B14F-4D97-AF65-F5344CB8AC3E}">
        <p14:creationId xmlns:p14="http://schemas.microsoft.com/office/powerpoint/2010/main" val="38370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Loss of a lordosis is a </a:t>
            </a:r>
            <a:r>
              <a:rPr lang="en-US" u="sng" dirty="0" smtClean="0"/>
              <a:t>pathology</a:t>
            </a:r>
            <a:r>
              <a:rPr lang="en-US" u="sng" dirty="0"/>
              <a:t>(ICD-10 M40.202)</a:t>
            </a:r>
            <a:endParaRPr lang="en-US" dirty="0"/>
          </a:p>
        </p:txBody>
      </p:sp>
      <p:sp>
        <p:nvSpPr>
          <p:cNvPr id="3" name="Content Placeholder 2"/>
          <p:cNvSpPr>
            <a:spLocks noGrp="1"/>
          </p:cNvSpPr>
          <p:nvPr>
            <p:ph idx="1"/>
          </p:nvPr>
        </p:nvSpPr>
        <p:spPr/>
        <p:txBody>
          <a:bodyPr/>
          <a:lstStyle/>
          <a:p>
            <a:r>
              <a:rPr lang="en-US" dirty="0"/>
              <a:t>Causes increased arthritis</a:t>
            </a:r>
          </a:p>
          <a:p>
            <a:r>
              <a:rPr lang="en-US" dirty="0"/>
              <a:t>Causes the neck to be unstable</a:t>
            </a:r>
          </a:p>
          <a:p>
            <a:r>
              <a:rPr lang="en-US" dirty="0"/>
              <a:t>Causes increased pain and inflammation</a:t>
            </a:r>
          </a:p>
          <a:p>
            <a:r>
              <a:rPr lang="en-US" dirty="0"/>
              <a:t>Causes vascular abnormalities</a:t>
            </a:r>
          </a:p>
          <a:p>
            <a:r>
              <a:rPr lang="en-US" dirty="0"/>
              <a:t>Causes CNS abnormalities</a:t>
            </a:r>
          </a:p>
          <a:p>
            <a:r>
              <a:rPr lang="en-US" dirty="0"/>
              <a:t>Common in car crashes and </a:t>
            </a:r>
            <a:r>
              <a:rPr lang="en-US" dirty="0" smtClean="0"/>
              <a:t>trauma</a:t>
            </a:r>
          </a:p>
          <a:p>
            <a:r>
              <a:rPr lang="en-US" dirty="0" smtClean="0"/>
              <a:t>Evidence it affects vascular changes in the BRAIN! </a:t>
            </a:r>
            <a:endParaRPr lang="en-US" dirty="0"/>
          </a:p>
          <a:p>
            <a:endParaRPr lang="en-US" dirty="0"/>
          </a:p>
        </p:txBody>
      </p:sp>
    </p:spTree>
    <p:extLst>
      <p:ext uri="{BB962C8B-B14F-4D97-AF65-F5344CB8AC3E}">
        <p14:creationId xmlns:p14="http://schemas.microsoft.com/office/powerpoint/2010/main" val="28183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Lateral cervical curve</a:t>
            </a:r>
            <a:endParaRPr lang="en-US" dirty="0"/>
          </a:p>
        </p:txBody>
      </p:sp>
      <p:sp>
        <p:nvSpPr>
          <p:cNvPr id="3" name="Content Placeholder 2"/>
          <p:cNvSpPr>
            <a:spLocks noGrp="1"/>
          </p:cNvSpPr>
          <p:nvPr>
            <p:ph idx="1"/>
          </p:nvPr>
        </p:nvSpPr>
        <p:spPr/>
        <p:txBody>
          <a:bodyPr/>
          <a:lstStyle/>
          <a:p>
            <a:r>
              <a:rPr lang="en-US" dirty="0"/>
              <a:t>Normal is a lordosis</a:t>
            </a:r>
          </a:p>
          <a:p>
            <a:r>
              <a:rPr lang="en-US" u="sng" dirty="0"/>
              <a:t>Spine </a:t>
            </a:r>
            <a:r>
              <a:rPr lang="en-US" dirty="0"/>
              <a:t>2004 Nov 15;29(22):2485-92.</a:t>
            </a:r>
          </a:p>
          <a:p>
            <a:r>
              <a:rPr lang="en-US" dirty="0"/>
              <a:t>Modeling of the sagittal cervical spine as a method to discriminate </a:t>
            </a:r>
            <a:r>
              <a:rPr lang="en-US" dirty="0" err="1"/>
              <a:t>hypolordosis</a:t>
            </a:r>
            <a:r>
              <a:rPr lang="en-US" dirty="0"/>
              <a:t>: results of elliptical and circular modeling in 72 asymptomatic subjects, 52 acute neck pain subjects, and 70 chronic neck pain subjects. Harrison Et al.</a:t>
            </a:r>
          </a:p>
          <a:p>
            <a:r>
              <a:rPr lang="en-US" dirty="0"/>
              <a:t>Pain groups had </a:t>
            </a:r>
            <a:r>
              <a:rPr lang="en-US" dirty="0" err="1"/>
              <a:t>hypolordosis</a:t>
            </a:r>
            <a:r>
              <a:rPr lang="en-US" dirty="0"/>
              <a:t> and larger radiuses of curvature compared with the normal group.</a:t>
            </a:r>
          </a:p>
          <a:p>
            <a:endParaRPr lang="en-US" dirty="0"/>
          </a:p>
        </p:txBody>
      </p:sp>
    </p:spTree>
    <p:extLst>
      <p:ext uri="{BB962C8B-B14F-4D97-AF65-F5344CB8AC3E}">
        <p14:creationId xmlns:p14="http://schemas.microsoft.com/office/powerpoint/2010/main" val="182468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 and disc and </a:t>
            </a:r>
            <a:r>
              <a:rPr lang="en-US" dirty="0" err="1"/>
              <a:t>modic</a:t>
            </a:r>
            <a:r>
              <a:rPr lang="en-US" dirty="0"/>
              <a:t> changes</a:t>
            </a:r>
          </a:p>
        </p:txBody>
      </p:sp>
      <p:sp>
        <p:nvSpPr>
          <p:cNvPr id="3" name="Content Placeholder 2"/>
          <p:cNvSpPr>
            <a:spLocks noGrp="1"/>
          </p:cNvSpPr>
          <p:nvPr>
            <p:ph idx="1"/>
          </p:nvPr>
        </p:nvSpPr>
        <p:spPr/>
        <p:txBody>
          <a:bodyPr>
            <a:normAutofit fontScale="70000" lnSpcReduction="20000"/>
          </a:bodyPr>
          <a:lstStyle/>
          <a:p>
            <a:r>
              <a:rPr lang="en-US" b="1" dirty="0"/>
              <a:t>To our knowledge, the sagittal balance of the physiological upright spine maintains an alignment with a minimum of energy expenditure to the global axis of gravity. </a:t>
            </a:r>
            <a:r>
              <a:rPr lang="en-US" dirty="0"/>
              <a:t>(Notice with a abnormal spinal shape, your body has to use more energy and that will make you fatigued)</a:t>
            </a:r>
          </a:p>
          <a:p>
            <a:pPr marL="0" indent="0">
              <a:buNone/>
            </a:pPr>
            <a:r>
              <a:rPr lang="en-US" dirty="0"/>
              <a:t> </a:t>
            </a:r>
          </a:p>
          <a:p>
            <a:r>
              <a:rPr lang="en-US" b="1" dirty="0"/>
              <a:t>Malalignment of the cervical spine in the sagittal plane has been proven to accelerate segment degeneration, which results in cervical degenerative disorders.</a:t>
            </a:r>
            <a:r>
              <a:rPr lang="en-US" dirty="0"/>
              <a:t> (This only seems to be argued in our profession)</a:t>
            </a:r>
          </a:p>
          <a:p>
            <a:pPr marL="0" indent="0">
              <a:buNone/>
            </a:pPr>
            <a:r>
              <a:rPr lang="en-US" dirty="0"/>
              <a:t> </a:t>
            </a:r>
          </a:p>
          <a:p>
            <a:r>
              <a:rPr lang="en-US" b="1" dirty="0"/>
              <a:t>“The changes in the sagittal alignment of the cervical spine affect the kinematics and consequently accelerate the degeneration of this segment rather than that of other parts”</a:t>
            </a:r>
            <a:endParaRPr lang="en-US" dirty="0"/>
          </a:p>
          <a:p>
            <a:r>
              <a:rPr lang="en-US" b="1" dirty="0"/>
              <a:t>Kinematic analysis of the relationship between </a:t>
            </a:r>
            <a:r>
              <a:rPr lang="en-US" b="1" dirty="0" err="1"/>
              <a:t>Modic</a:t>
            </a:r>
            <a:r>
              <a:rPr lang="en-US" b="1" dirty="0"/>
              <a:t> changes and sagittal balance parameters in the cervical spine</a:t>
            </a:r>
            <a:endParaRPr lang="en-US" dirty="0"/>
          </a:p>
          <a:p>
            <a:r>
              <a:rPr lang="en-US" dirty="0" err="1">
                <a:hlinkClick r:id="rId2"/>
              </a:rPr>
              <a:t>Zikun</a:t>
            </a:r>
            <a:r>
              <a:rPr lang="en-US" dirty="0">
                <a:hlinkClick r:id="rId2"/>
              </a:rPr>
              <a:t> Ma</a:t>
            </a:r>
            <a:r>
              <a:rPr lang="en-US" dirty="0"/>
              <a:t>, MS, </a:t>
            </a:r>
            <a:r>
              <a:rPr lang="en-US" dirty="0">
                <a:hlinkClick r:id="rId3"/>
              </a:rPr>
              <a:t>Peng Liu</a:t>
            </a:r>
            <a:r>
              <a:rPr lang="en-US" dirty="0"/>
              <a:t>, MD,</a:t>
            </a:r>
            <a:r>
              <a:rPr lang="en-US" baseline="30000" dirty="0"/>
              <a:t>∗</a:t>
            </a:r>
            <a:r>
              <a:rPr lang="en-US" dirty="0"/>
              <a:t> </a:t>
            </a:r>
            <a:r>
              <a:rPr lang="en-US" dirty="0">
                <a:hlinkClick r:id="rId4"/>
              </a:rPr>
              <a:t>Medicine (Baltimore)</a:t>
            </a:r>
            <a:r>
              <a:rPr lang="en-US" dirty="0"/>
              <a:t>. 2017 Aug;</a:t>
            </a:r>
          </a:p>
          <a:p>
            <a:r>
              <a:rPr lang="en-US" dirty="0" smtClean="0">
                <a:hlinkClick r:id="rId5"/>
              </a:rPr>
              <a:t>https://professionallyintegrated.com/diagnosis/curve-loss/modic-changes-and-loss-of-curve/</a:t>
            </a:r>
            <a:endParaRPr lang="en-US" dirty="0" smtClean="0"/>
          </a:p>
          <a:p>
            <a:r>
              <a:rPr lang="en-US" dirty="0">
                <a:hlinkClick r:id="rId5"/>
              </a:rPr>
              <a:t>https://professionallyintegrated.com/diagnosis/curve-loss/modic-changes-and-loss-of-curve</a:t>
            </a:r>
            <a:r>
              <a:rPr lang="en-US" dirty="0" smtClean="0">
                <a:hlinkClick r:id="rId5"/>
              </a:rPr>
              <a:t>/</a:t>
            </a:r>
            <a:endParaRPr lang="en-US" dirty="0" smtClean="0"/>
          </a:p>
          <a:p>
            <a:endParaRPr lang="en-US" dirty="0"/>
          </a:p>
          <a:p>
            <a:endParaRPr lang="en-US" dirty="0"/>
          </a:p>
        </p:txBody>
      </p:sp>
    </p:spTree>
    <p:extLst>
      <p:ext uri="{BB962C8B-B14F-4D97-AF65-F5344CB8AC3E}">
        <p14:creationId xmlns:p14="http://schemas.microsoft.com/office/powerpoint/2010/main" val="40719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Decreased Vertebral Artery Hemodynamics in Patients with Loss of Cervical Lordosis </a:t>
            </a:r>
            <a:r>
              <a:rPr lang="en-US" sz="1600" dirty="0"/>
              <a:t>Med </a:t>
            </a:r>
            <a:r>
              <a:rPr lang="en-US" sz="1600" dirty="0" err="1"/>
              <a:t>Sci</a:t>
            </a:r>
            <a:r>
              <a:rPr lang="en-US" sz="1600" dirty="0"/>
              <a:t> </a:t>
            </a:r>
            <a:r>
              <a:rPr lang="en-US" sz="1600" dirty="0" err="1"/>
              <a:t>Monit</a:t>
            </a:r>
            <a:r>
              <a:rPr lang="en-US" sz="1600" dirty="0"/>
              <a:t>. 2016</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evidence that loss of cervical lordosis may play a role in the development of changes related to vertebral artery hemodynamics.</a:t>
            </a:r>
          </a:p>
          <a:p>
            <a:r>
              <a:rPr lang="en-US" dirty="0"/>
              <a:t>Abnormalities of this natural curvature, such as loss of cervical lordosis or cervical kyphosis, are associated with pain, disability, and poor health-related quality of life </a:t>
            </a:r>
          </a:p>
          <a:p>
            <a:r>
              <a:rPr lang="en-US" dirty="0"/>
              <a:t>The results of this study indicate that loss of cervical lordosis is associated with decreased vertebral artery </a:t>
            </a:r>
            <a:r>
              <a:rPr lang="en-US" dirty="0" smtClean="0"/>
              <a:t>values</a:t>
            </a:r>
          </a:p>
          <a:p>
            <a:r>
              <a:rPr lang="en-US" dirty="0" smtClean="0"/>
              <a:t>https://professionallyintegrated.com/uncategorized/decreased-vertebral-artery-hemodynamics-in-patients-with-loss-of-cervical-lordosis-med-sci-monit-2016/</a:t>
            </a:r>
            <a:endParaRPr lang="en-US" dirty="0"/>
          </a:p>
          <a:p>
            <a:endParaRPr lang="en-US" dirty="0"/>
          </a:p>
        </p:txBody>
      </p:sp>
    </p:spTree>
    <p:extLst>
      <p:ext uri="{BB962C8B-B14F-4D97-AF65-F5344CB8AC3E}">
        <p14:creationId xmlns:p14="http://schemas.microsoft.com/office/powerpoint/2010/main" val="17388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of blood flow changes</a:t>
            </a:r>
            <a:endParaRPr lang="en-US" dirty="0"/>
          </a:p>
        </p:txBody>
      </p:sp>
      <p:sp>
        <p:nvSpPr>
          <p:cNvPr id="3" name="Content Placeholder 2"/>
          <p:cNvSpPr>
            <a:spLocks noGrp="1"/>
          </p:cNvSpPr>
          <p:nvPr>
            <p:ph idx="1"/>
          </p:nvPr>
        </p:nvSpPr>
        <p:spPr/>
        <p:txBody>
          <a:bodyPr/>
          <a:lstStyle/>
          <a:p>
            <a:r>
              <a:rPr lang="en-US" dirty="0" smtClean="0"/>
              <a:t>Thanks to GOLD and PREMIUM members for helping us give back</a:t>
            </a:r>
          </a:p>
          <a:p>
            <a:r>
              <a:rPr lang="en-US" dirty="0" smtClean="0"/>
              <a:t>https://professionallyintegrated.com/content/free/loss-of-curve-correlated-to-decreased-brain-blood-flow/</a:t>
            </a:r>
            <a:endParaRPr lang="en-US" dirty="0"/>
          </a:p>
        </p:txBody>
      </p:sp>
    </p:spTree>
    <p:extLst>
      <p:ext uri="{BB962C8B-B14F-4D97-AF65-F5344CB8AC3E}">
        <p14:creationId xmlns:p14="http://schemas.microsoft.com/office/powerpoint/2010/main" val="94792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Common signs of UCIS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136" y="1340932"/>
            <a:ext cx="11997368" cy="5447152"/>
          </a:xfrm>
          <a:prstGeom prst="rect">
            <a:avLst/>
          </a:prstGeom>
        </p:spPr>
      </p:pic>
    </p:spTree>
    <p:extLst>
      <p:ext uri="{BB962C8B-B14F-4D97-AF65-F5344CB8AC3E}">
        <p14:creationId xmlns:p14="http://schemas.microsoft.com/office/powerpoint/2010/main" val="29902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Missed instability</a:t>
            </a:r>
          </a:p>
        </p:txBody>
      </p:sp>
      <p:pic>
        <p:nvPicPr>
          <p:cNvPr id="4" name="UCIS ba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698607" y="1825625"/>
            <a:ext cx="4794786" cy="4351338"/>
          </a:xfrm>
        </p:spPr>
      </p:pic>
    </p:spTree>
    <p:extLst>
      <p:ext uri="{BB962C8B-B14F-4D97-AF65-F5344CB8AC3E}">
        <p14:creationId xmlns:p14="http://schemas.microsoft.com/office/powerpoint/2010/main" val="2112713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ssed ligaments pic.JPG"/>
          <p:cNvPicPr>
            <a:picLocks noGrp="1" noChangeAspect="1"/>
          </p:cNvPicPr>
          <p:nvPr>
            <p:ph idx="1"/>
          </p:nvPr>
        </p:nvPicPr>
        <p:blipFill>
          <a:blip r:embed="rId2" cstate="print"/>
          <a:stretch>
            <a:fillRect/>
          </a:stretch>
        </p:blipFill>
        <p:spPr>
          <a:xfrm>
            <a:off x="818986" y="1628884"/>
            <a:ext cx="10672797" cy="3944035"/>
          </a:xfrm>
        </p:spPr>
      </p:pic>
    </p:spTree>
    <p:extLst>
      <p:ext uri="{BB962C8B-B14F-4D97-AF65-F5344CB8AC3E}">
        <p14:creationId xmlns:p14="http://schemas.microsoft.com/office/powerpoint/2010/main" val="2343627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 Injuries</a:t>
            </a:r>
            <a:endParaRPr lang="en-US" dirty="0"/>
          </a:p>
        </p:txBody>
      </p:sp>
      <p:sp>
        <p:nvSpPr>
          <p:cNvPr id="3" name="Content Placeholder 2"/>
          <p:cNvSpPr>
            <a:spLocks noGrp="1"/>
          </p:cNvSpPr>
          <p:nvPr>
            <p:ph idx="1"/>
          </p:nvPr>
        </p:nvSpPr>
        <p:spPr/>
        <p:txBody>
          <a:bodyPr/>
          <a:lstStyle/>
          <a:p>
            <a:r>
              <a:rPr lang="en-US" dirty="0" smtClean="0"/>
              <a:t>Main </a:t>
            </a:r>
            <a:r>
              <a:rPr lang="en-US" dirty="0"/>
              <a:t>pain generators</a:t>
            </a:r>
          </a:p>
          <a:p>
            <a:r>
              <a:rPr lang="en-US" dirty="0"/>
              <a:t>Posterior column of the spine</a:t>
            </a:r>
          </a:p>
          <a:p>
            <a:r>
              <a:rPr lang="en-US" dirty="0"/>
              <a:t>Need NORMAL motion and mechanics to stay healthy</a:t>
            </a:r>
          </a:p>
          <a:p>
            <a:r>
              <a:rPr lang="en-US" dirty="0"/>
              <a:t>Innervated by medial branch which also innervates motor component of multifidus</a:t>
            </a:r>
          </a:p>
          <a:p>
            <a:r>
              <a:rPr lang="en-US" dirty="0" err="1"/>
              <a:t>Scleratogenous</a:t>
            </a:r>
            <a:r>
              <a:rPr lang="en-US" dirty="0"/>
              <a:t> pain </a:t>
            </a:r>
            <a:r>
              <a:rPr lang="en-US" dirty="0" smtClean="0"/>
              <a:t>patterns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8622030" y="3785235"/>
            <a:ext cx="2476500" cy="2914650"/>
          </a:xfrm>
          <a:prstGeom prst="rect">
            <a:avLst/>
          </a:prstGeom>
        </p:spPr>
      </p:pic>
    </p:spTree>
    <p:extLst>
      <p:ext uri="{BB962C8B-B14F-4D97-AF65-F5344CB8AC3E}">
        <p14:creationId xmlns:p14="http://schemas.microsoft.com/office/powerpoint/2010/main" val="17085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https://professionallyintegrated.com/</a:t>
            </a: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3007292" y="2590800"/>
            <a:ext cx="6233573" cy="1691639"/>
          </a:xfrm>
          <a:prstGeom prst="rect">
            <a:avLst/>
          </a:prstGeom>
        </p:spPr>
      </p:pic>
    </p:spTree>
    <p:extLst>
      <p:ext uri="{BB962C8B-B14F-4D97-AF65-F5344CB8AC3E}">
        <p14:creationId xmlns:p14="http://schemas.microsoft.com/office/powerpoint/2010/main" val="4040410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Facet injuries in MVC</a:t>
            </a:r>
          </a:p>
        </p:txBody>
      </p:sp>
      <p:sp>
        <p:nvSpPr>
          <p:cNvPr id="3" name="Content Placeholder 2"/>
          <p:cNvSpPr>
            <a:spLocks noGrp="1"/>
          </p:cNvSpPr>
          <p:nvPr>
            <p:ph idx="1"/>
          </p:nvPr>
        </p:nvSpPr>
        <p:spPr/>
        <p:txBody>
          <a:bodyPr/>
          <a:lstStyle/>
          <a:p>
            <a:r>
              <a:rPr lang="en-US" dirty="0"/>
              <a:t>Panjabi, M.M., et al., </a:t>
            </a:r>
            <a:r>
              <a:rPr lang="en-US" b="1" i="1" dirty="0"/>
              <a:t>Capsular ligament stretches during in vitro whiplash simulations</a:t>
            </a:r>
            <a:r>
              <a:rPr lang="en-US" b="1" dirty="0"/>
              <a:t>. </a:t>
            </a:r>
            <a:r>
              <a:rPr lang="en-US" dirty="0"/>
              <a:t>J spinal </a:t>
            </a:r>
            <a:r>
              <a:rPr lang="en-US" dirty="0" err="1"/>
              <a:t>disord</a:t>
            </a:r>
            <a:r>
              <a:rPr lang="en-US" dirty="0"/>
              <a:t>, 1998. 11(3): p. </a:t>
            </a:r>
            <a:r>
              <a:rPr lang="en-US" dirty="0" smtClean="0"/>
              <a:t>227-32</a:t>
            </a:r>
          </a:p>
          <a:p>
            <a:r>
              <a:rPr lang="en-US" b="1" dirty="0"/>
              <a:t>Head-Turned Postures Increase the Risk of Cervical Facet Capsule Injury During Whiplash.</a:t>
            </a:r>
            <a:r>
              <a:rPr lang="en-US" dirty="0"/>
              <a:t> Spine. 33(15):1643-1649, July 1, 2008.</a:t>
            </a:r>
            <a:br>
              <a:rPr lang="en-US" dirty="0"/>
            </a:br>
            <a:r>
              <a:rPr lang="en-US" i="1" dirty="0" err="1"/>
              <a:t>Siegmund</a:t>
            </a:r>
            <a:r>
              <a:rPr lang="en-US" i="1" dirty="0"/>
              <a:t>, Gunter P. PhD *+; Davis, Martin B. MS ++; Quinn, Kyle P. BS [S]; Hines, Elizabeth [S]; Myers, Barry S. PhD [P]; </a:t>
            </a:r>
            <a:r>
              <a:rPr lang="en-US" i="1" dirty="0" err="1"/>
              <a:t>Ejima</a:t>
            </a:r>
            <a:r>
              <a:rPr lang="en-US" i="1" dirty="0"/>
              <a:t>, Susumu PhD [//]; Ono, </a:t>
            </a:r>
            <a:r>
              <a:rPr lang="en-US" i="1" dirty="0" err="1"/>
              <a:t>Kishiri</a:t>
            </a:r>
            <a:r>
              <a:rPr lang="en-US" i="1" dirty="0"/>
              <a:t> PhD [//]; </a:t>
            </a:r>
            <a:r>
              <a:rPr lang="en-US" i="1" dirty="0" err="1"/>
              <a:t>Kamiji</a:t>
            </a:r>
            <a:r>
              <a:rPr lang="en-US" i="1" dirty="0"/>
              <a:t>, Koichi BS **; </a:t>
            </a:r>
            <a:r>
              <a:rPr lang="en-US" i="1" dirty="0" err="1"/>
              <a:t>Yasuki</a:t>
            </a:r>
            <a:r>
              <a:rPr lang="en-US" i="1" dirty="0"/>
              <a:t>, Tsuyoshi MS **; </a:t>
            </a:r>
            <a:r>
              <a:rPr lang="en-US" i="1" dirty="0" err="1"/>
              <a:t>Winkelstein</a:t>
            </a:r>
            <a:r>
              <a:rPr lang="en-US" i="1" dirty="0"/>
              <a:t>, Beth A. PhD</a:t>
            </a:r>
            <a:endParaRPr lang="en-US" dirty="0"/>
          </a:p>
          <a:p>
            <a:r>
              <a:rPr lang="en-US" dirty="0" smtClean="0">
                <a:hlinkClick r:id="rId2"/>
              </a:rPr>
              <a:t>https://professionallyintegrated.com/category/diagnosis/facets/</a:t>
            </a:r>
            <a:endParaRPr lang="en-US" dirty="0" smtClean="0"/>
          </a:p>
          <a:p>
            <a:endParaRPr lang="en-US" dirty="0"/>
          </a:p>
        </p:txBody>
      </p:sp>
    </p:spTree>
    <p:extLst>
      <p:ext uri="{BB962C8B-B14F-4D97-AF65-F5344CB8AC3E}">
        <p14:creationId xmlns:p14="http://schemas.microsoft.com/office/powerpoint/2010/main" val="19429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Instability( M24.80)</a:t>
            </a:r>
            <a:endParaRPr lang="en-US" u="sng" dirty="0"/>
          </a:p>
        </p:txBody>
      </p:sp>
      <p:sp>
        <p:nvSpPr>
          <p:cNvPr id="3" name="Content Placeholder 2"/>
          <p:cNvSpPr>
            <a:spLocks noGrp="1"/>
          </p:cNvSpPr>
          <p:nvPr>
            <p:ph idx="1"/>
          </p:nvPr>
        </p:nvSpPr>
        <p:spPr/>
        <p:txBody>
          <a:bodyPr/>
          <a:lstStyle/>
          <a:p>
            <a:r>
              <a:rPr lang="en-US" dirty="0"/>
              <a:t>“The loss of the ability of the spine under physiologic loads to maintain relationships between vertebrae in such a way that there is neither damage nor subsequent irritation to the spinal cord or nerve roots, and, in addition, there is no development of incapacitating deformity or pain due to structural changes.”</a:t>
            </a:r>
          </a:p>
          <a:p>
            <a:pPr marL="0" indent="0">
              <a:buNone/>
            </a:pPr>
            <a:r>
              <a:rPr lang="en-US" sz="1400" dirty="0"/>
              <a:t>White AA, Panjabi MM: The problem of clinical instability in the human spine: a systematic approach. In: White AA, Panjabi MM, eds. Clinical Biomechanics of the Spine. 1978:192</a:t>
            </a:r>
          </a:p>
          <a:p>
            <a:endParaRPr lang="en-US" dirty="0"/>
          </a:p>
        </p:txBody>
      </p:sp>
    </p:spTree>
    <p:extLst>
      <p:ext uri="{BB962C8B-B14F-4D97-AF65-F5344CB8AC3E}">
        <p14:creationId xmlns:p14="http://schemas.microsoft.com/office/powerpoint/2010/main" val="35988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Ligaments</a:t>
            </a:r>
            <a:endParaRPr lang="en-US" u="sng" dirty="0"/>
          </a:p>
        </p:txBody>
      </p:sp>
      <p:sp>
        <p:nvSpPr>
          <p:cNvPr id="3" name="Content Placeholder 2"/>
          <p:cNvSpPr>
            <a:spLocks noGrp="1"/>
          </p:cNvSpPr>
          <p:nvPr>
            <p:ph idx="1"/>
          </p:nvPr>
        </p:nvSpPr>
        <p:spPr/>
        <p:txBody>
          <a:bodyPr/>
          <a:lstStyle/>
          <a:p>
            <a:r>
              <a:rPr lang="en-US" dirty="0"/>
              <a:t>Hold bones together </a:t>
            </a:r>
          </a:p>
          <a:p>
            <a:r>
              <a:rPr lang="en-US" dirty="0"/>
              <a:t>Gives proprioceptive information (Joint position sense)</a:t>
            </a:r>
          </a:p>
          <a:p>
            <a:r>
              <a:rPr lang="en-US" dirty="0"/>
              <a:t>Abnormal stress causes deformation </a:t>
            </a:r>
          </a:p>
          <a:p>
            <a:r>
              <a:rPr lang="en-US" dirty="0"/>
              <a:t>Do not heal to 100% resolution</a:t>
            </a:r>
          </a:p>
          <a:p>
            <a:r>
              <a:rPr lang="en-US" dirty="0"/>
              <a:t>What happens with a torn ACL…</a:t>
            </a:r>
          </a:p>
          <a:p>
            <a:r>
              <a:rPr lang="en-US" dirty="0"/>
              <a:t>Document with Posture Ray</a:t>
            </a:r>
          </a:p>
          <a:p>
            <a:endParaRPr lang="en-US" dirty="0"/>
          </a:p>
        </p:txBody>
      </p:sp>
    </p:spTree>
    <p:extLst>
      <p:ext uri="{BB962C8B-B14F-4D97-AF65-F5344CB8AC3E}">
        <p14:creationId xmlns:p14="http://schemas.microsoft.com/office/powerpoint/2010/main" val="96956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Clinical signs of ligament injury</a:t>
            </a:r>
            <a:endParaRPr lang="en-US" u="sng" dirty="0"/>
          </a:p>
        </p:txBody>
      </p:sp>
      <p:sp>
        <p:nvSpPr>
          <p:cNvPr id="3" name="Content Placeholder 2"/>
          <p:cNvSpPr>
            <a:spLocks noGrp="1"/>
          </p:cNvSpPr>
          <p:nvPr>
            <p:ph idx="1"/>
          </p:nvPr>
        </p:nvSpPr>
        <p:spPr/>
        <p:txBody>
          <a:bodyPr/>
          <a:lstStyle/>
          <a:p>
            <a:r>
              <a:rPr lang="en-US" dirty="0" smtClean="0"/>
              <a:t>Pain</a:t>
            </a:r>
          </a:p>
          <a:p>
            <a:r>
              <a:rPr lang="en-US" dirty="0" smtClean="0"/>
              <a:t>More pain with movement</a:t>
            </a:r>
          </a:p>
          <a:p>
            <a:r>
              <a:rPr lang="en-US" dirty="0" smtClean="0"/>
              <a:t>Jarring motions irritate patients symptoms</a:t>
            </a:r>
          </a:p>
          <a:p>
            <a:r>
              <a:rPr lang="en-US" dirty="0" smtClean="0"/>
              <a:t>Pain gets worse as day goes on</a:t>
            </a:r>
          </a:p>
          <a:p>
            <a:r>
              <a:rPr lang="en-US" dirty="0" smtClean="0"/>
              <a:t>Pain is worse with movement</a:t>
            </a:r>
          </a:p>
          <a:p>
            <a:r>
              <a:rPr lang="en-US" dirty="0" smtClean="0"/>
              <a:t>Nausea/dizziness with movement</a:t>
            </a:r>
            <a:endParaRPr lang="en-US" dirty="0"/>
          </a:p>
        </p:txBody>
      </p:sp>
    </p:spTree>
    <p:extLst>
      <p:ext uri="{BB962C8B-B14F-4D97-AF65-F5344CB8AC3E}">
        <p14:creationId xmlns:p14="http://schemas.microsoft.com/office/powerpoint/2010/main" val="2773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Measuring instability</a:t>
            </a:r>
            <a:endParaRPr lang="en-US" u="sng" dirty="0"/>
          </a:p>
        </p:txBody>
      </p:sp>
      <p:sp>
        <p:nvSpPr>
          <p:cNvPr id="3" name="Content Placeholder 2"/>
          <p:cNvSpPr>
            <a:spLocks noGrp="1"/>
          </p:cNvSpPr>
          <p:nvPr>
            <p:ph idx="1"/>
          </p:nvPr>
        </p:nvSpPr>
        <p:spPr/>
        <p:txBody>
          <a:bodyPr/>
          <a:lstStyle/>
          <a:p>
            <a:r>
              <a:rPr lang="en-US" dirty="0"/>
              <a:t>Accepted movement of one bone to another</a:t>
            </a:r>
          </a:p>
          <a:p>
            <a:r>
              <a:rPr lang="en-US" dirty="0"/>
              <a:t>Lateral cervical translation= Max 3.5mm</a:t>
            </a:r>
          </a:p>
          <a:p>
            <a:r>
              <a:rPr lang="en-US" dirty="0"/>
              <a:t>Lateral curve angulations =max 11 degrees</a:t>
            </a:r>
          </a:p>
          <a:p>
            <a:r>
              <a:rPr lang="en-US" dirty="0"/>
              <a:t>C1 on C2 lateral translation=max 2mm (Research for all)</a:t>
            </a:r>
          </a:p>
          <a:p>
            <a:r>
              <a:rPr lang="en-US" dirty="0" smtClean="0"/>
              <a:t>Must measure it</a:t>
            </a:r>
          </a:p>
          <a:p>
            <a:endParaRPr lang="en-US" dirty="0"/>
          </a:p>
          <a:p>
            <a:endParaRPr lang="en-US" dirty="0"/>
          </a:p>
        </p:txBody>
      </p:sp>
      <p:grpSp>
        <p:nvGrpSpPr>
          <p:cNvPr id="4" name="Group 3"/>
          <p:cNvGrpSpPr/>
          <p:nvPr/>
        </p:nvGrpSpPr>
        <p:grpSpPr>
          <a:xfrm>
            <a:off x="4235708" y="3839765"/>
            <a:ext cx="5256213" cy="2703513"/>
            <a:chOff x="1447800" y="0"/>
            <a:chExt cx="5256213" cy="2703513"/>
          </a:xfrm>
        </p:grpSpPr>
        <p:pic>
          <p:nvPicPr>
            <p:cNvPr id="5" name="Picture 5" descr="Lateral Cervical Instability C4-C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4613" y="0"/>
              <a:ext cx="2819400"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447800" y="0"/>
              <a:ext cx="3016250" cy="2703513"/>
              <a:chOff x="1447800" y="0"/>
              <a:chExt cx="3016250" cy="2703513"/>
            </a:xfrm>
          </p:grpSpPr>
          <p:pic>
            <p:nvPicPr>
              <p:cNvPr id="7" name="Picture 6" descr="sc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0"/>
                <a:ext cx="2427288" cy="2703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1554162" y="0"/>
                <a:ext cx="579438" cy="4953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latin typeface="Arial" pitchFamily="34" charset="0"/>
                    <a:cs typeface="Times New Roman" pitchFamily="18" charset="0"/>
                  </a:rPr>
                  <a:t>1A</a:t>
                </a:r>
                <a:endParaRPr lang="en-US" dirty="0">
                  <a:latin typeface="Arial" pitchFamily="34" charset="0"/>
                </a:endParaRPr>
              </a:p>
            </p:txBody>
          </p:sp>
          <p:sp>
            <p:nvSpPr>
              <p:cNvPr id="9" name="Text Box 2"/>
              <p:cNvSpPr txBox="1">
                <a:spLocks noChangeArrowheads="1"/>
              </p:cNvSpPr>
              <p:nvPr/>
            </p:nvSpPr>
            <p:spPr bwMode="auto">
              <a:xfrm>
                <a:off x="3884613" y="0"/>
                <a:ext cx="579437" cy="4953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latin typeface="Arial" pitchFamily="34" charset="0"/>
                    <a:cs typeface="Times New Roman" pitchFamily="18" charset="0"/>
                  </a:rPr>
                  <a:t>1B</a:t>
                </a:r>
                <a:endParaRPr lang="en-US" dirty="0">
                  <a:latin typeface="Arial" pitchFamily="34" charset="0"/>
                </a:endParaRPr>
              </a:p>
            </p:txBody>
          </p:sp>
        </p:grpSp>
      </p:grpSp>
    </p:spTree>
    <p:extLst>
      <p:ext uri="{BB962C8B-B14F-4D97-AF65-F5344CB8AC3E}">
        <p14:creationId xmlns:p14="http://schemas.microsoft.com/office/powerpoint/2010/main" val="11733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Ligament injuries and healing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“While ligaments are predominantly known as stabilizing agents in the joints, they also have an equally important role as sensory organs involved in </a:t>
            </a:r>
            <a:r>
              <a:rPr lang="en-US" b="1" dirty="0" err="1"/>
              <a:t>ligamento</a:t>
            </a:r>
            <a:r>
              <a:rPr lang="en-US" b="1" dirty="0"/>
              <a:t>-muscular reflexes</a:t>
            </a:r>
            <a:r>
              <a:rPr lang="en-US" b="1" dirty="0" smtClean="0"/>
              <a:t>.”</a:t>
            </a:r>
          </a:p>
          <a:p>
            <a:r>
              <a:rPr lang="en-US" b="1" dirty="0"/>
              <a:t>“In fact, evidence suggests that the injured ligament structure is replaced with tissue that is grossly, histologically, biochemically, and biomechanically similar to scar </a:t>
            </a:r>
            <a:r>
              <a:rPr lang="en-US" b="1" dirty="0" smtClean="0"/>
              <a:t>tissue.”</a:t>
            </a:r>
          </a:p>
          <a:p>
            <a:r>
              <a:rPr lang="en-US" b="1" dirty="0"/>
              <a:t>“Hypermobility and ligament laxity have become clear risk factors for the prevalence of OA . The results of spinal ligament injury show that over time the inability of the ligaments to heal causes an increase in the degeneration of disc and facet joints, which eventually leads to osteochondral degeneration</a:t>
            </a:r>
            <a:r>
              <a:rPr lang="en-US" b="1" dirty="0" smtClean="0"/>
              <a:t>”</a:t>
            </a:r>
          </a:p>
          <a:p>
            <a:r>
              <a:rPr lang="en-US" b="1" dirty="0"/>
              <a:t>The Open Rehabilitation Journal, 2013, 2013 Bentham Open </a:t>
            </a:r>
            <a:r>
              <a:rPr lang="en-US" b="1" dirty="0" err="1"/>
              <a:t>Open</a:t>
            </a:r>
            <a:r>
              <a:rPr lang="en-US" b="1" dirty="0"/>
              <a:t> Access Ligament Injury and Healing: A Review of Current Clinical Diagnostics and Therapeutics R.A. Hauser</a:t>
            </a:r>
            <a:r>
              <a:rPr lang="en-US" b="1" dirty="0" smtClean="0"/>
              <a:t>*</a:t>
            </a:r>
          </a:p>
          <a:p>
            <a:r>
              <a:rPr lang="en-US" dirty="0" smtClean="0">
                <a:hlinkClick r:id="rId2"/>
              </a:rPr>
              <a:t>https://professionallyintegrated.com/diagnosis/instability/ligament-injury-healing-treatment-and-imaging/</a:t>
            </a:r>
            <a:endParaRPr lang="en-US" dirty="0" smtClean="0"/>
          </a:p>
          <a:p>
            <a:endParaRPr lang="en-US" dirty="0"/>
          </a:p>
        </p:txBody>
      </p:sp>
    </p:spTree>
    <p:extLst>
      <p:ext uri="{BB962C8B-B14F-4D97-AF65-F5344CB8AC3E}">
        <p14:creationId xmlns:p14="http://schemas.microsoft.com/office/powerpoint/2010/main" val="21425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https://professionallyintegrated.com/diagnosis/instability/dmx-loss-of-curve-and-instability/</a:t>
            </a:r>
            <a:endParaRPr lang="en-US" dirty="0" smtClean="0"/>
          </a:p>
          <a:p>
            <a:endParaRPr lang="en-US" dirty="0"/>
          </a:p>
        </p:txBody>
      </p:sp>
    </p:spTree>
    <p:extLst>
      <p:ext uri="{BB962C8B-B14F-4D97-AF65-F5344CB8AC3E}">
        <p14:creationId xmlns:p14="http://schemas.microsoft.com/office/powerpoint/2010/main" val="240517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MVC and instability</a:t>
            </a:r>
            <a:endParaRPr lang="en-US" u="sng" dirty="0"/>
          </a:p>
        </p:txBody>
      </p:sp>
      <p:pic>
        <p:nvPicPr>
          <p:cNvPr id="4" name="Content Placeholder 3"/>
          <p:cNvPicPr>
            <a:picLocks noGrp="1" noChangeAspect="1"/>
          </p:cNvPicPr>
          <p:nvPr>
            <p:ph idx="1"/>
          </p:nvPr>
        </p:nvPicPr>
        <p:blipFill>
          <a:blip r:embed="rId2"/>
          <a:stretch>
            <a:fillRect/>
          </a:stretch>
        </p:blipFill>
        <p:spPr>
          <a:xfrm>
            <a:off x="2009775" y="2172494"/>
            <a:ext cx="8172450"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713" y="1633023"/>
            <a:ext cx="5420755" cy="5072320"/>
          </a:xfrm>
          <a:prstGeom prst="rect">
            <a:avLst/>
          </a:prstGeom>
        </p:spPr>
      </p:pic>
    </p:spTree>
    <p:extLst>
      <p:ext uri="{BB962C8B-B14F-4D97-AF65-F5344CB8AC3E}">
        <p14:creationId xmlns:p14="http://schemas.microsoft.com/office/powerpoint/2010/main" val="40505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a:t>
            </a:r>
            <a:endParaRPr lang="en-US" dirty="0"/>
          </a:p>
        </p:txBody>
      </p:sp>
      <p:sp>
        <p:nvSpPr>
          <p:cNvPr id="3" name="Content Placeholder 2"/>
          <p:cNvSpPr>
            <a:spLocks noGrp="1"/>
          </p:cNvSpPr>
          <p:nvPr>
            <p:ph idx="1"/>
          </p:nvPr>
        </p:nvSpPr>
        <p:spPr/>
        <p:txBody>
          <a:bodyPr/>
          <a:lstStyle/>
          <a:p>
            <a:r>
              <a:rPr lang="en-US" dirty="0" smtClean="0"/>
              <a:t> </a:t>
            </a:r>
            <a:r>
              <a:rPr lang="en-US" dirty="0"/>
              <a:t>for diagnosis of a Chiari Type I malformation is most frequently given as magnetic resonance imaging (MRI) evidence of low cerebellar tonsils relative to the foramen </a:t>
            </a:r>
            <a:r>
              <a:rPr lang="en-US" dirty="0" smtClean="0"/>
              <a:t>magnum</a:t>
            </a:r>
          </a:p>
          <a:p>
            <a:r>
              <a:rPr lang="en-US" dirty="0"/>
              <a:t>Other authors have suggested that the range of normal tonsil position ends at 2 mm below the </a:t>
            </a:r>
            <a:r>
              <a:rPr lang="en-US" dirty="0" err="1"/>
              <a:t>basion-opisthion</a:t>
            </a:r>
            <a:r>
              <a:rPr lang="en-US" dirty="0"/>
              <a:t> line (B-OL</a:t>
            </a:r>
            <a:r>
              <a:rPr lang="en-US" dirty="0" smtClean="0"/>
              <a:t>)</a:t>
            </a:r>
          </a:p>
          <a:p>
            <a:r>
              <a:rPr lang="en-US" dirty="0"/>
              <a:t>The term tonsillar ‘</a:t>
            </a:r>
            <a:r>
              <a:rPr lang="en-US" dirty="0" err="1"/>
              <a:t>ectopia</a:t>
            </a:r>
            <a:r>
              <a:rPr lang="en-US" dirty="0"/>
              <a:t>’ is used to characterize any condition in which the cerebellar tonsils are found to be below the B-OL, regardless of symptom presence </a:t>
            </a:r>
          </a:p>
        </p:txBody>
      </p:sp>
    </p:spTree>
    <p:extLst>
      <p:ext uri="{BB962C8B-B14F-4D97-AF65-F5344CB8AC3E}">
        <p14:creationId xmlns:p14="http://schemas.microsoft.com/office/powerpoint/2010/main" val="15492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TMD</a:t>
            </a:r>
            <a:endParaRPr lang="en-US" dirty="0"/>
          </a:p>
        </p:txBody>
      </p:sp>
      <p:sp>
        <p:nvSpPr>
          <p:cNvPr id="3" name="Content Placeholder 2"/>
          <p:cNvSpPr>
            <a:spLocks noGrp="1"/>
          </p:cNvSpPr>
          <p:nvPr>
            <p:ph idx="1"/>
          </p:nvPr>
        </p:nvSpPr>
        <p:spPr>
          <a:xfrm>
            <a:off x="838200" y="1825624"/>
            <a:ext cx="10515600" cy="4352753"/>
          </a:xfrm>
        </p:spPr>
        <p:txBody>
          <a:bodyPr>
            <a:normAutofit fontScale="92500"/>
          </a:bodyPr>
          <a:lstStyle/>
          <a:p>
            <a:r>
              <a:rPr lang="en-US" b="1" dirty="0" smtClean="0"/>
              <a:t>Jaw </a:t>
            </a:r>
            <a:r>
              <a:rPr lang="en-US" b="1" dirty="0"/>
              <a:t>signs were defined as follows</a:t>
            </a:r>
            <a:endParaRPr lang="en-US" dirty="0"/>
          </a:p>
          <a:p>
            <a:r>
              <a:rPr lang="en-US" b="1" dirty="0"/>
              <a:t>Painful mouth opening or closing (yes or no).</a:t>
            </a:r>
            <a:endParaRPr lang="en-US" dirty="0"/>
          </a:p>
          <a:p>
            <a:r>
              <a:rPr lang="en-US" b="1" dirty="0"/>
              <a:t>Asymmetrical jaw movement, meaning visible</a:t>
            </a:r>
            <a:endParaRPr lang="en-US" dirty="0"/>
          </a:p>
          <a:p>
            <a:r>
              <a:rPr lang="en-US" b="1" dirty="0"/>
              <a:t>deviation from the vertical line between the incisors of the upper and lower jaw of more than 2 mm on mouth opening or closing (</a:t>
            </a:r>
            <a:r>
              <a:rPr lang="en-US" b="1" dirty="0" smtClean="0"/>
              <a:t>yes</a:t>
            </a:r>
            <a:r>
              <a:rPr lang="en-US" dirty="0"/>
              <a:t> </a:t>
            </a:r>
            <a:r>
              <a:rPr lang="en-US" b="1" dirty="0" smtClean="0"/>
              <a:t>or </a:t>
            </a:r>
            <a:r>
              <a:rPr lang="en-US" b="1" dirty="0"/>
              <a:t>no) was seen.</a:t>
            </a:r>
            <a:endParaRPr lang="en-US" dirty="0"/>
          </a:p>
          <a:p>
            <a:r>
              <a:rPr lang="en-US" b="1" dirty="0"/>
              <a:t>Reduced mouth opening, meaning that </a:t>
            </a:r>
            <a:r>
              <a:rPr lang="en-US" b="1" dirty="0" smtClean="0"/>
              <a:t>the</a:t>
            </a:r>
            <a:r>
              <a:rPr lang="en-US" dirty="0"/>
              <a:t> </a:t>
            </a:r>
            <a:r>
              <a:rPr lang="en-US" b="1" dirty="0" smtClean="0"/>
              <a:t>distal </a:t>
            </a:r>
            <a:r>
              <a:rPr lang="en-US" b="1" dirty="0"/>
              <a:t>interphalangeal joints of the </a:t>
            </a:r>
            <a:r>
              <a:rPr lang="en-US" b="1" dirty="0" smtClean="0"/>
              <a:t>subject’s</a:t>
            </a:r>
            <a:r>
              <a:rPr lang="en-US" dirty="0"/>
              <a:t> </a:t>
            </a:r>
            <a:r>
              <a:rPr lang="en-US" b="1" dirty="0" smtClean="0"/>
              <a:t>fingers </a:t>
            </a:r>
            <a:r>
              <a:rPr lang="en-US" b="1" dirty="0"/>
              <a:t>2, 3 and 4 could not be inserted </a:t>
            </a:r>
            <a:r>
              <a:rPr lang="en-US" b="1" dirty="0" smtClean="0"/>
              <a:t>on</a:t>
            </a:r>
            <a:r>
              <a:rPr lang="en-US" dirty="0"/>
              <a:t> </a:t>
            </a:r>
            <a:r>
              <a:rPr lang="en-US" b="1" dirty="0" smtClean="0"/>
              <a:t>each </a:t>
            </a:r>
            <a:r>
              <a:rPr lang="en-US" b="1" dirty="0"/>
              <a:t>other between the front teeth (yes or no). The subject was considered to have jaw signs if one or more of these signs were present </a:t>
            </a:r>
            <a:r>
              <a:rPr lang="en-US" b="1" dirty="0" smtClean="0"/>
              <a:t>…</a:t>
            </a:r>
            <a:endParaRPr lang="en-US" dirty="0"/>
          </a:p>
          <a:p>
            <a:endParaRPr lang="en-US" dirty="0"/>
          </a:p>
        </p:txBody>
      </p:sp>
    </p:spTree>
    <p:extLst>
      <p:ext uri="{BB962C8B-B14F-4D97-AF65-F5344CB8AC3E}">
        <p14:creationId xmlns:p14="http://schemas.microsoft.com/office/powerpoint/2010/main" val="9782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“sides” of PI</a:t>
            </a:r>
          </a:p>
        </p:txBody>
      </p:sp>
      <p:sp>
        <p:nvSpPr>
          <p:cNvPr id="3" name="Content Placeholder 2"/>
          <p:cNvSpPr>
            <a:spLocks noGrp="1"/>
          </p:cNvSpPr>
          <p:nvPr>
            <p:ph sz="half" idx="1"/>
          </p:nvPr>
        </p:nvSpPr>
        <p:spPr/>
        <p:txBody>
          <a:bodyPr>
            <a:normAutofit fontScale="77500" lnSpcReduction="20000"/>
          </a:bodyPr>
          <a:lstStyle/>
          <a:p>
            <a:r>
              <a:rPr lang="en-US" u="sng" dirty="0" smtClean="0"/>
              <a:t>“Mills”. </a:t>
            </a:r>
            <a:r>
              <a:rPr lang="en-US" u="sng" dirty="0"/>
              <a:t>Playing the “game”</a:t>
            </a:r>
          </a:p>
          <a:p>
            <a:r>
              <a:rPr lang="en-US" dirty="0"/>
              <a:t>Relationships over patient care</a:t>
            </a:r>
          </a:p>
          <a:p>
            <a:r>
              <a:rPr lang="en-US" dirty="0"/>
              <a:t>Concerned with colossus</a:t>
            </a:r>
          </a:p>
          <a:p>
            <a:r>
              <a:rPr lang="en-US" dirty="0"/>
              <a:t>Keep bills low</a:t>
            </a:r>
          </a:p>
          <a:p>
            <a:r>
              <a:rPr lang="en-US" dirty="0"/>
              <a:t>Simple diagnosis (</a:t>
            </a:r>
            <a:r>
              <a:rPr lang="en-US" dirty="0" err="1"/>
              <a:t>whiplash,pain</a:t>
            </a:r>
            <a:r>
              <a:rPr lang="en-US" dirty="0"/>
              <a:t> sprain/strain, disc)</a:t>
            </a:r>
          </a:p>
          <a:p>
            <a:r>
              <a:rPr lang="en-US" dirty="0"/>
              <a:t>Research and guidelines thrown away</a:t>
            </a:r>
          </a:p>
          <a:p>
            <a:r>
              <a:rPr lang="en-US" dirty="0"/>
              <a:t>Practice management</a:t>
            </a:r>
          </a:p>
          <a:p>
            <a:r>
              <a:rPr lang="en-US" dirty="0"/>
              <a:t>Average case worth $3000 and you get asked to take money off</a:t>
            </a:r>
          </a:p>
          <a:p>
            <a:r>
              <a:rPr lang="en-US" dirty="0"/>
              <a:t>Just the “Business” of PI</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u="sng" dirty="0"/>
              <a:t>High Quality, patient and science first</a:t>
            </a:r>
          </a:p>
          <a:p>
            <a:r>
              <a:rPr lang="en-US" dirty="0"/>
              <a:t>Patients first</a:t>
            </a:r>
          </a:p>
          <a:p>
            <a:r>
              <a:rPr lang="en-US" dirty="0"/>
              <a:t>Concerned with the research</a:t>
            </a:r>
          </a:p>
          <a:p>
            <a:r>
              <a:rPr lang="en-US" dirty="0"/>
              <a:t>Bill appropriately</a:t>
            </a:r>
          </a:p>
          <a:p>
            <a:r>
              <a:rPr lang="en-US" dirty="0"/>
              <a:t>Appropriate diagnosis and validated treatment</a:t>
            </a:r>
          </a:p>
          <a:p>
            <a:r>
              <a:rPr lang="en-US" dirty="0" err="1"/>
              <a:t>Research,gudelines</a:t>
            </a:r>
            <a:r>
              <a:rPr lang="en-US" dirty="0"/>
              <a:t>, and clinical experience put forth</a:t>
            </a:r>
          </a:p>
          <a:p>
            <a:r>
              <a:rPr lang="en-US" dirty="0"/>
              <a:t>Patient management</a:t>
            </a:r>
          </a:p>
          <a:p>
            <a:r>
              <a:rPr lang="en-US" dirty="0"/>
              <a:t>Average case worth $10,000-$18,000 and you get a call saying “thanks”</a:t>
            </a:r>
          </a:p>
          <a:p>
            <a:r>
              <a:rPr lang="en-US" dirty="0"/>
              <a:t>Realizing being an expert in the community is the best “business”</a:t>
            </a:r>
          </a:p>
          <a:p>
            <a:endParaRPr lang="en-US" dirty="0"/>
          </a:p>
        </p:txBody>
      </p:sp>
    </p:spTree>
    <p:extLst>
      <p:ext uri="{BB962C8B-B14F-4D97-AF65-F5344CB8AC3E}">
        <p14:creationId xmlns:p14="http://schemas.microsoft.com/office/powerpoint/2010/main" val="24987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77" dur="500"/>
                                        <p:tgtEl>
                                          <p:spTgt spid="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82" dur="500"/>
                                        <p:tgtEl>
                                          <p:spTgt spid="4">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87" dur="500"/>
                                        <p:tgtEl>
                                          <p:spTgt spid="4">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9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“In the present study, we found that individuals with a recent whiplash trauma reported more pain and disability in both the neck and jaw regions compared with controls without a history of neck trauma</a:t>
            </a:r>
            <a:r>
              <a:rPr lang="en-US" b="1" dirty="0" smtClean="0"/>
              <a:t>.”</a:t>
            </a:r>
          </a:p>
          <a:p>
            <a:r>
              <a:rPr lang="en-US" b="1" dirty="0"/>
              <a:t>“The main finding of the present study was that individuals with a recent whiplash trauma more often reported frequent jaw pain and disability compared with controls without a history of neck trauma. Furthermore, there was a positive correlation between the intensity of jaw pain and neck pain</a:t>
            </a:r>
            <a:r>
              <a:rPr lang="en-US" b="1" dirty="0" smtClean="0"/>
              <a:t>.”</a:t>
            </a:r>
          </a:p>
          <a:p>
            <a:r>
              <a:rPr lang="en-US" dirty="0"/>
              <a:t>Journal of Dental </a:t>
            </a:r>
            <a:r>
              <a:rPr lang="en-US" dirty="0" smtClean="0"/>
              <a:t>Research Pain </a:t>
            </a:r>
            <a:r>
              <a:rPr lang="en-US" dirty="0"/>
              <a:t>and Disability in the Jaw and Neck</a:t>
            </a:r>
            <a:br>
              <a:rPr lang="en-US" dirty="0"/>
            </a:br>
            <a:r>
              <a:rPr lang="en-US" dirty="0"/>
              <a:t>Region following Whiplash Trauma</a:t>
            </a:r>
            <a:br>
              <a:rPr lang="en-US" dirty="0"/>
            </a:br>
            <a:r>
              <a:rPr lang="en-US" dirty="0"/>
              <a:t>B. </a:t>
            </a:r>
            <a:r>
              <a:rPr lang="en-US" dirty="0" err="1" smtClean="0"/>
              <a:t>Häggman-Henrikson</a:t>
            </a:r>
            <a:r>
              <a:rPr lang="en-US" dirty="0" smtClean="0"/>
              <a:t> ( </a:t>
            </a:r>
            <a:r>
              <a:rPr lang="en-US" dirty="0" err="1" smtClean="0">
                <a:solidFill>
                  <a:srgbClr val="FF0000"/>
                </a:solidFill>
              </a:rPr>
              <a:t>Birgitta</a:t>
            </a:r>
            <a:r>
              <a:rPr lang="en-US" dirty="0" smtClean="0">
                <a:solidFill>
                  <a:srgbClr val="FF0000"/>
                </a:solidFill>
              </a:rPr>
              <a:t> is coming to present at ATMI</a:t>
            </a:r>
            <a:r>
              <a:rPr lang="en-US" dirty="0" smtClean="0"/>
              <a:t>)</a:t>
            </a:r>
            <a:endParaRPr lang="en-US" dirty="0"/>
          </a:p>
          <a:p>
            <a:endParaRPr lang="en-US" dirty="0"/>
          </a:p>
        </p:txBody>
      </p:sp>
    </p:spTree>
    <p:extLst>
      <p:ext uri="{BB962C8B-B14F-4D97-AF65-F5344CB8AC3E}">
        <p14:creationId xmlns:p14="http://schemas.microsoft.com/office/powerpoint/2010/main" val="15418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report</a:t>
            </a:r>
            <a:endParaRPr lang="en-US" dirty="0"/>
          </a:p>
        </p:txBody>
      </p:sp>
      <p:sp>
        <p:nvSpPr>
          <p:cNvPr id="3" name="Content Placeholder 2"/>
          <p:cNvSpPr>
            <a:spLocks noGrp="1"/>
          </p:cNvSpPr>
          <p:nvPr>
            <p:ph idx="1"/>
          </p:nvPr>
        </p:nvSpPr>
        <p:spPr/>
        <p:txBody>
          <a:bodyPr/>
          <a:lstStyle/>
          <a:p>
            <a:r>
              <a:rPr lang="en-US" dirty="0" smtClean="0"/>
              <a:t>Consult</a:t>
            </a:r>
          </a:p>
          <a:p>
            <a:r>
              <a:rPr lang="en-US" dirty="0" smtClean="0"/>
              <a:t>Initial Evaluation/Exam</a:t>
            </a:r>
          </a:p>
          <a:p>
            <a:r>
              <a:rPr lang="en-US" dirty="0" smtClean="0"/>
              <a:t>Initial Report</a:t>
            </a:r>
          </a:p>
          <a:p>
            <a:r>
              <a:rPr lang="en-US" dirty="0" smtClean="0"/>
              <a:t>Soaps</a:t>
            </a:r>
          </a:p>
          <a:p>
            <a:r>
              <a:rPr lang="en-US" dirty="0" smtClean="0"/>
              <a:t>Narratives</a:t>
            </a:r>
          </a:p>
          <a:p>
            <a:endParaRPr lang="en-US" dirty="0"/>
          </a:p>
        </p:txBody>
      </p:sp>
    </p:spTree>
    <p:extLst>
      <p:ext uri="{BB962C8B-B14F-4D97-AF65-F5344CB8AC3E}">
        <p14:creationId xmlns:p14="http://schemas.microsoft.com/office/powerpoint/2010/main" val="14734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stand by your notes??</a:t>
            </a:r>
            <a:endParaRPr lang="en-US" dirty="0"/>
          </a:p>
        </p:txBody>
      </p:sp>
      <p:pic>
        <p:nvPicPr>
          <p:cNvPr id="6" name="Content Placeholder 5"/>
          <p:cNvPicPr>
            <a:picLocks noGrp="1" noChangeAspect="1"/>
          </p:cNvPicPr>
          <p:nvPr>
            <p:ph idx="1"/>
          </p:nvPr>
        </p:nvPicPr>
        <p:blipFill>
          <a:blip r:embed="rId2"/>
          <a:stretch>
            <a:fillRect/>
          </a:stretch>
        </p:blipFill>
        <p:spPr>
          <a:xfrm>
            <a:off x="2891481" y="1318165"/>
            <a:ext cx="5123648" cy="5413518"/>
          </a:xfrm>
          <a:prstGeom prst="rect">
            <a:avLst/>
          </a:prstGeom>
        </p:spPr>
      </p:pic>
      <p:sp>
        <p:nvSpPr>
          <p:cNvPr id="3" name="Right Arrow 2"/>
          <p:cNvSpPr/>
          <p:nvPr/>
        </p:nvSpPr>
        <p:spPr>
          <a:xfrm>
            <a:off x="4481384" y="2916195"/>
            <a:ext cx="1070919" cy="2471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Where?</a:t>
            </a:r>
            <a:endParaRPr lang="en-US" dirty="0"/>
          </a:p>
        </p:txBody>
      </p:sp>
      <p:sp>
        <p:nvSpPr>
          <p:cNvPr id="4" name="Right Arrow 3"/>
          <p:cNvSpPr/>
          <p:nvPr/>
        </p:nvSpPr>
        <p:spPr>
          <a:xfrm>
            <a:off x="5099223" y="4786184"/>
            <a:ext cx="1491048" cy="22242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Where?</a:t>
            </a:r>
            <a:endParaRPr lang="en-US" dirty="0"/>
          </a:p>
        </p:txBody>
      </p:sp>
    </p:spTree>
    <p:extLst>
      <p:ext uri="{BB962C8B-B14F-4D97-AF65-F5344CB8AC3E}">
        <p14:creationId xmlns:p14="http://schemas.microsoft.com/office/powerpoint/2010/main" val="41969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 Example</a:t>
            </a:r>
            <a:endParaRPr lang="en-US" dirty="0"/>
          </a:p>
        </p:txBody>
      </p:sp>
      <p:sp>
        <p:nvSpPr>
          <p:cNvPr id="3" name="Content Placeholder 2"/>
          <p:cNvSpPr>
            <a:spLocks noGrp="1"/>
          </p:cNvSpPr>
          <p:nvPr>
            <p:ph idx="1"/>
          </p:nvPr>
        </p:nvSpPr>
        <p:spPr/>
        <p:txBody>
          <a:bodyPr/>
          <a:lstStyle/>
          <a:p>
            <a:r>
              <a:rPr lang="en-US" dirty="0"/>
              <a:t>Right lateral flexion : decreased 25% and tense and pain on the left over facets</a:t>
            </a:r>
          </a:p>
          <a:p>
            <a:r>
              <a:rPr lang="en-US" dirty="0"/>
              <a:t>Right rotation :  decreased 25% and tense and pain on the left over </a:t>
            </a:r>
            <a:r>
              <a:rPr lang="en-US" dirty="0" smtClean="0"/>
              <a:t>facets with </a:t>
            </a:r>
            <a:r>
              <a:rPr lang="en-US" dirty="0" err="1" smtClean="0"/>
              <a:t>sclaratogenous</a:t>
            </a:r>
            <a:r>
              <a:rPr lang="en-US" dirty="0" smtClean="0"/>
              <a:t> pain into right scapula med scapula</a:t>
            </a:r>
            <a:endParaRPr lang="en-US" dirty="0"/>
          </a:p>
          <a:p>
            <a:r>
              <a:rPr lang="en-US" dirty="0"/>
              <a:t>Left rotation: decreased 25% and tense and pain on the left over </a:t>
            </a:r>
            <a:r>
              <a:rPr lang="en-US" dirty="0" smtClean="0"/>
              <a:t>facets</a:t>
            </a:r>
          </a:p>
          <a:p>
            <a:r>
              <a:rPr lang="en-US" dirty="0" smtClean="0"/>
              <a:t>Not just decreased and pain! </a:t>
            </a:r>
            <a:endParaRPr lang="en-US" dirty="0"/>
          </a:p>
          <a:p>
            <a:endParaRPr lang="en-US" dirty="0"/>
          </a:p>
        </p:txBody>
      </p:sp>
    </p:spTree>
    <p:extLst>
      <p:ext uri="{BB962C8B-B14F-4D97-AF65-F5344CB8AC3E}">
        <p14:creationId xmlns:p14="http://schemas.microsoft.com/office/powerpoint/2010/main" val="32825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9550" y="2088423"/>
            <a:ext cx="6221049" cy="168824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https://professionallyintegrated.com/</a:t>
            </a:r>
            <a:endParaRPr lang="en-US" dirty="0"/>
          </a:p>
        </p:txBody>
      </p:sp>
    </p:spTree>
    <p:extLst>
      <p:ext uri="{BB962C8B-B14F-4D97-AF65-F5344CB8AC3E}">
        <p14:creationId xmlns:p14="http://schemas.microsoft.com/office/powerpoint/2010/main" val="52378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YOU, to say you do “PI”?</a:t>
            </a:r>
          </a:p>
        </p:txBody>
      </p:sp>
      <p:sp>
        <p:nvSpPr>
          <p:cNvPr id="3" name="Content Placeholder 2"/>
          <p:cNvSpPr>
            <a:spLocks noGrp="1"/>
          </p:cNvSpPr>
          <p:nvPr>
            <p:ph idx="1"/>
          </p:nvPr>
        </p:nvSpPr>
        <p:spPr/>
        <p:txBody>
          <a:bodyPr/>
          <a:lstStyle/>
          <a:p>
            <a:r>
              <a:rPr lang="en-US" dirty="0"/>
              <a:t>You are an expert in “colossus”, certain guidelines, and you know what amount attorneys do not want you to bill over and you know how much to “cut”?</a:t>
            </a:r>
          </a:p>
          <a:p>
            <a:r>
              <a:rPr lang="en-US" dirty="0"/>
              <a:t>OR, are you an expert in the science and research on the complexities of injuries that can occur in trauma and the treatment needed?</a:t>
            </a:r>
          </a:p>
          <a:p>
            <a:endParaRPr lang="en-US" dirty="0"/>
          </a:p>
        </p:txBody>
      </p:sp>
    </p:spTree>
    <p:extLst>
      <p:ext uri="{BB962C8B-B14F-4D97-AF65-F5344CB8AC3E}">
        <p14:creationId xmlns:p14="http://schemas.microsoft.com/office/powerpoint/2010/main" val="32983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Outcomes Of Individuals Injured In A Motor vehicle Crash. A Population Based Study</a:t>
            </a:r>
          </a:p>
        </p:txBody>
      </p:sp>
      <p:sp>
        <p:nvSpPr>
          <p:cNvPr id="3" name="Content Placeholder 2"/>
          <p:cNvSpPr>
            <a:spLocks noGrp="1"/>
          </p:cNvSpPr>
          <p:nvPr>
            <p:ph idx="1"/>
          </p:nvPr>
        </p:nvSpPr>
        <p:spPr/>
        <p:txBody>
          <a:bodyPr>
            <a:normAutofit lnSpcReduction="10000"/>
          </a:bodyPr>
          <a:lstStyle/>
          <a:p>
            <a:r>
              <a:rPr lang="en-US" dirty="0"/>
              <a:t>Over 30,000 participants were followed for two years</a:t>
            </a:r>
          </a:p>
          <a:p>
            <a:r>
              <a:rPr lang="en-US" dirty="0"/>
              <a:t>About 600 were in a car crash</a:t>
            </a:r>
          </a:p>
          <a:p>
            <a:r>
              <a:rPr lang="en-US" dirty="0"/>
              <a:t>Population was given </a:t>
            </a:r>
            <a:r>
              <a:rPr lang="en-US" dirty="0" err="1"/>
              <a:t>Euroqol</a:t>
            </a:r>
            <a:r>
              <a:rPr lang="en-US" dirty="0"/>
              <a:t> Health Index (EQ-5D)</a:t>
            </a:r>
          </a:p>
          <a:p>
            <a:r>
              <a:rPr lang="en-US" dirty="0"/>
              <a:t>Conclusion: Traffic Injuries are SIGNIFICANTLY associated with LONG TERM REDUCED HRQOL. Injured individuals may benefit from early intervention programs to prevent the development of secondary complications and reduced HRQOL</a:t>
            </a:r>
          </a:p>
          <a:p>
            <a:r>
              <a:rPr lang="en-US" dirty="0"/>
              <a:t>Injury 2015</a:t>
            </a:r>
          </a:p>
          <a:p>
            <a:r>
              <a:rPr lang="en-US" dirty="0">
                <a:solidFill>
                  <a:srgbClr val="FF0000"/>
                </a:solidFill>
              </a:rPr>
              <a:t>I ask YOU, WHY are so many patients chronic? </a:t>
            </a:r>
            <a:r>
              <a:rPr lang="en-US" dirty="0" smtClean="0">
                <a:solidFill>
                  <a:srgbClr val="FF0000"/>
                </a:solidFill>
              </a:rPr>
              <a:t>We will go over it at ATMI.</a:t>
            </a:r>
          </a:p>
          <a:p>
            <a:endParaRPr lang="en-US" dirty="0">
              <a:solidFill>
                <a:srgbClr val="FF0000"/>
              </a:solidFill>
            </a:endParaRPr>
          </a:p>
          <a:p>
            <a:endParaRPr lang="en-US" dirty="0"/>
          </a:p>
        </p:txBody>
      </p:sp>
    </p:spTree>
    <p:extLst>
      <p:ext uri="{BB962C8B-B14F-4D97-AF65-F5344CB8AC3E}">
        <p14:creationId xmlns:p14="http://schemas.microsoft.com/office/powerpoint/2010/main" val="16828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Terminology</a:t>
            </a:r>
            <a:endParaRPr lang="en-US" dirty="0"/>
          </a:p>
        </p:txBody>
      </p:sp>
      <p:sp>
        <p:nvSpPr>
          <p:cNvPr id="3" name="Content Placeholder 2"/>
          <p:cNvSpPr>
            <a:spLocks noGrp="1"/>
          </p:cNvSpPr>
          <p:nvPr>
            <p:ph idx="1"/>
          </p:nvPr>
        </p:nvSpPr>
        <p:spPr/>
        <p:txBody>
          <a:bodyPr/>
          <a:lstStyle/>
          <a:p>
            <a:r>
              <a:rPr lang="en-US" dirty="0"/>
              <a:t>“Whiplash” is not a diagnosis, it is a mechanism of injury</a:t>
            </a:r>
          </a:p>
          <a:p>
            <a:r>
              <a:rPr lang="en-US" dirty="0"/>
              <a:t>“soft-tissue” injury is non-specific</a:t>
            </a:r>
          </a:p>
          <a:p>
            <a:r>
              <a:rPr lang="en-US" dirty="0"/>
              <a:t>“Pain” is not a diagnosis. What is pain from? </a:t>
            </a:r>
          </a:p>
          <a:p>
            <a:r>
              <a:rPr lang="en-US" dirty="0"/>
              <a:t>It is a “crash”, not an “accident” </a:t>
            </a:r>
          </a:p>
          <a:p>
            <a:endParaRPr lang="en-US" dirty="0"/>
          </a:p>
        </p:txBody>
      </p:sp>
      <p:pic>
        <p:nvPicPr>
          <p:cNvPr id="5" name="Picture 4"/>
          <p:cNvPicPr>
            <a:picLocks noChangeAspect="1"/>
          </p:cNvPicPr>
          <p:nvPr/>
        </p:nvPicPr>
        <p:blipFill>
          <a:blip r:embed="rId2"/>
          <a:stretch>
            <a:fillRect/>
          </a:stretch>
        </p:blipFill>
        <p:spPr>
          <a:xfrm>
            <a:off x="756337" y="3889596"/>
            <a:ext cx="8995719" cy="2652954"/>
          </a:xfrm>
          <a:prstGeom prst="rect">
            <a:avLst/>
          </a:prstGeom>
        </p:spPr>
      </p:pic>
    </p:spTree>
    <p:extLst>
      <p:ext uri="{BB962C8B-B14F-4D97-AF65-F5344CB8AC3E}">
        <p14:creationId xmlns:p14="http://schemas.microsoft.com/office/powerpoint/2010/main" val="8887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AMTI will get specific. Not…</a:t>
            </a:r>
            <a:endParaRPr lang="en-US" dirty="0"/>
          </a:p>
        </p:txBody>
      </p:sp>
      <p:pic>
        <p:nvPicPr>
          <p:cNvPr id="4" name="Content Placeholder 3"/>
          <p:cNvPicPr>
            <a:picLocks noGrp="1" noChangeAspect="1"/>
          </p:cNvPicPr>
          <p:nvPr>
            <p:ph idx="1"/>
          </p:nvPr>
        </p:nvPicPr>
        <p:blipFill>
          <a:blip r:embed="rId2"/>
          <a:stretch>
            <a:fillRect/>
          </a:stretch>
        </p:blipFill>
        <p:spPr>
          <a:xfrm>
            <a:off x="703468" y="1349218"/>
            <a:ext cx="8562452" cy="5228225"/>
          </a:xfrm>
          <a:prstGeom prst="rect">
            <a:avLst/>
          </a:prstGeom>
        </p:spPr>
      </p:pic>
    </p:spTree>
    <p:extLst>
      <p:ext uri="{BB962C8B-B14F-4D97-AF65-F5344CB8AC3E}">
        <p14:creationId xmlns:p14="http://schemas.microsoft.com/office/powerpoint/2010/main" val="170967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do these pathologies </a:t>
            </a:r>
            <a:r>
              <a:rPr lang="en-US" u="sng" dirty="0" smtClean="0"/>
              <a:t>mean in both the short and long term?</a:t>
            </a:r>
            <a:endParaRPr lang="en-US" dirty="0"/>
          </a:p>
        </p:txBody>
      </p:sp>
      <p:sp>
        <p:nvSpPr>
          <p:cNvPr id="3" name="Content Placeholder 2"/>
          <p:cNvSpPr>
            <a:spLocks noGrp="1"/>
          </p:cNvSpPr>
          <p:nvPr>
            <p:ph idx="1"/>
          </p:nvPr>
        </p:nvSpPr>
        <p:spPr/>
        <p:txBody>
          <a:bodyPr/>
          <a:lstStyle/>
          <a:p>
            <a:r>
              <a:rPr lang="en-US" dirty="0"/>
              <a:t>Loss of the cervical lordosis/ cervical kyphosis</a:t>
            </a:r>
          </a:p>
          <a:p>
            <a:r>
              <a:rPr lang="en-US" dirty="0"/>
              <a:t>Instability/ ligament laxity</a:t>
            </a:r>
          </a:p>
          <a:p>
            <a:r>
              <a:rPr lang="en-US" dirty="0"/>
              <a:t>Facet damage/ </a:t>
            </a:r>
            <a:r>
              <a:rPr lang="en-US" dirty="0" err="1"/>
              <a:t>facetogenic</a:t>
            </a:r>
            <a:r>
              <a:rPr lang="en-US" dirty="0"/>
              <a:t> pain</a:t>
            </a:r>
          </a:p>
          <a:p>
            <a:r>
              <a:rPr lang="en-US" dirty="0"/>
              <a:t>Disc </a:t>
            </a:r>
            <a:r>
              <a:rPr lang="en-US" dirty="0" smtClean="0"/>
              <a:t>pathologies</a:t>
            </a:r>
          </a:p>
          <a:p>
            <a:r>
              <a:rPr lang="en-US" dirty="0" smtClean="0"/>
              <a:t>CTE</a:t>
            </a:r>
          </a:p>
          <a:p>
            <a:r>
              <a:rPr lang="en-US" dirty="0" smtClean="0"/>
              <a:t>TMD</a:t>
            </a:r>
          </a:p>
          <a:p>
            <a:r>
              <a:rPr lang="en-US" dirty="0" smtClean="0"/>
              <a:t>TBI</a:t>
            </a:r>
            <a:endParaRPr lang="en-US" dirty="0"/>
          </a:p>
          <a:p>
            <a:endParaRPr lang="en-US" dirty="0"/>
          </a:p>
        </p:txBody>
      </p:sp>
    </p:spTree>
    <p:extLst>
      <p:ext uri="{BB962C8B-B14F-4D97-AF65-F5344CB8AC3E}">
        <p14:creationId xmlns:p14="http://schemas.microsoft.com/office/powerpoint/2010/main" val="24539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Accepted </a:t>
            </a:r>
            <a:r>
              <a:rPr lang="en-US" u="sng" dirty="0" err="1"/>
              <a:t>normals</a:t>
            </a:r>
            <a:r>
              <a:rPr lang="en-US" u="sng" dirty="0"/>
              <a:t> in healthcare</a:t>
            </a:r>
            <a:endParaRPr lang="en-US" dirty="0"/>
          </a:p>
        </p:txBody>
      </p:sp>
      <p:sp>
        <p:nvSpPr>
          <p:cNvPr id="3" name="Content Placeholder 2"/>
          <p:cNvSpPr>
            <a:spLocks noGrp="1"/>
          </p:cNvSpPr>
          <p:nvPr>
            <p:ph idx="1"/>
          </p:nvPr>
        </p:nvSpPr>
        <p:spPr/>
        <p:txBody>
          <a:bodyPr/>
          <a:lstStyle/>
          <a:p>
            <a:r>
              <a:rPr lang="en-US" dirty="0"/>
              <a:t>Blood pressure of 120/80</a:t>
            </a:r>
          </a:p>
          <a:p>
            <a:r>
              <a:rPr lang="en-US" dirty="0"/>
              <a:t>Cholesterol</a:t>
            </a:r>
          </a:p>
          <a:p>
            <a:r>
              <a:rPr lang="en-US" dirty="0"/>
              <a:t>Blood work </a:t>
            </a:r>
          </a:p>
          <a:p>
            <a:r>
              <a:rPr lang="en-US" dirty="0"/>
              <a:t>Spinal stability</a:t>
            </a:r>
          </a:p>
          <a:p>
            <a:r>
              <a:rPr lang="en-US" dirty="0"/>
              <a:t>AP spine</a:t>
            </a:r>
          </a:p>
          <a:p>
            <a:r>
              <a:rPr lang="en-US" dirty="0"/>
              <a:t>Lateral spine</a:t>
            </a:r>
          </a:p>
          <a:p>
            <a:r>
              <a:rPr lang="en-US" dirty="0"/>
              <a:t>What if a crash caused….</a:t>
            </a:r>
          </a:p>
          <a:p>
            <a:endParaRPr lang="en-US" dirty="0"/>
          </a:p>
        </p:txBody>
      </p:sp>
    </p:spTree>
    <p:extLst>
      <p:ext uri="{BB962C8B-B14F-4D97-AF65-F5344CB8AC3E}">
        <p14:creationId xmlns:p14="http://schemas.microsoft.com/office/powerpoint/2010/main" val="17179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1393</Words>
  <Application>Microsoft Office PowerPoint</Application>
  <PresentationFormat>Widescreen</PresentationFormat>
  <Paragraphs>164</Paragraphs>
  <Slides>34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Advocates 2019 Professionallyintegrated.com</vt:lpstr>
      <vt:lpstr>PowerPoint Presentation</vt:lpstr>
      <vt:lpstr>Two “sides” of PI</vt:lpstr>
      <vt:lpstr>What does it mean to YOU, to say you do “PI”?</vt:lpstr>
      <vt:lpstr>Long-Term Outcomes Of Individuals Injured In A Motor vehicle Crash. A Population Based Study</vt:lpstr>
      <vt:lpstr>Terminology</vt:lpstr>
      <vt:lpstr>AMTI will get specific. Not…</vt:lpstr>
      <vt:lpstr>What do these pathologies mean in both the short and long term?</vt:lpstr>
      <vt:lpstr>Accepted normals in healthcare</vt:lpstr>
      <vt:lpstr>Normal lordosis</vt:lpstr>
      <vt:lpstr>Loss of a lordosis is a pathology(ICD-10 M40.202)</vt:lpstr>
      <vt:lpstr>Lateral cervical curve</vt:lpstr>
      <vt:lpstr>LOC and disc and modic changes</vt:lpstr>
      <vt:lpstr>Decreased Vertebral Artery Hemodynamics in Patients with Loss of Cervical Lordosis Med Sci Monit. 2016 </vt:lpstr>
      <vt:lpstr>Speaking of blood flow changes</vt:lpstr>
      <vt:lpstr>Common signs of UCIS</vt:lpstr>
      <vt:lpstr>Missed instability</vt:lpstr>
      <vt:lpstr>PowerPoint Presentation</vt:lpstr>
      <vt:lpstr>Facet Injuries</vt:lpstr>
      <vt:lpstr>Facet injuries in MVC</vt:lpstr>
      <vt:lpstr>Instability( M24.80)</vt:lpstr>
      <vt:lpstr>Ligaments</vt:lpstr>
      <vt:lpstr>Clinical signs of ligament injury</vt:lpstr>
      <vt:lpstr>Measuring instability</vt:lpstr>
      <vt:lpstr>Ligament injuries and healing</vt:lpstr>
      <vt:lpstr>PowerPoint Presentation</vt:lpstr>
      <vt:lpstr>MVC and instability</vt:lpstr>
      <vt:lpstr>CTE</vt:lpstr>
      <vt:lpstr>TMD</vt:lpstr>
      <vt:lpstr>PowerPoint Presentation</vt:lpstr>
      <vt:lpstr>Patient report</vt:lpstr>
      <vt:lpstr>Can you stand by your notes??</vt:lpstr>
      <vt:lpstr>ROM Example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cockrum</dc:creator>
  <cp:lastModifiedBy>jennifer cockrum</cp:lastModifiedBy>
  <cp:revision>4</cp:revision>
  <dcterms:created xsi:type="dcterms:W3CDTF">2019-02-10T17:22:42Z</dcterms:created>
  <dcterms:modified xsi:type="dcterms:W3CDTF">2019-03-04T16:28:28Z</dcterms:modified>
</cp:coreProperties>
</file>